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60" r:id="rId5"/>
    <p:sldId id="266" r:id="rId6"/>
    <p:sldId id="265" r:id="rId7"/>
    <p:sldId id="267" r:id="rId8"/>
    <p:sldId id="268" r:id="rId9"/>
    <p:sldId id="259" r:id="rId10"/>
    <p:sldId id="264" r:id="rId11"/>
    <p:sldId id="271" r:id="rId12"/>
    <p:sldId id="261" r:id="rId13"/>
    <p:sldId id="269" r:id="rId14"/>
    <p:sldId id="270" r:id="rId15"/>
    <p:sldId id="262" r:id="rId16"/>
    <p:sldId id="272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87440"/>
  </p:normalViewPr>
  <p:slideViewPr>
    <p:cSldViewPr snapToGrid="0" snapToObjects="1">
      <p:cViewPr varScale="1">
        <p:scale>
          <a:sx n="90" d="100"/>
          <a:sy n="90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D6A16-EBC3-F448-9350-C4049AB2EBE5}" type="datetimeFigureOut">
              <a:rPr lang="en-DE" smtClean="0"/>
              <a:t>18.01.24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224CD-A3F9-1B40-B8E2-8F6B4612444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071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 err="1"/>
              <a:t>Present</a:t>
            </a:r>
            <a:r>
              <a:rPr lang="fr-FR" sz="4000" dirty="0"/>
              <a:t> the </a:t>
            </a:r>
            <a:r>
              <a:rPr lang="fr-FR" sz="4000" dirty="0" err="1"/>
              <a:t>generic</a:t>
            </a:r>
            <a:r>
              <a:rPr lang="fr-FR" sz="4000" dirty="0"/>
              <a:t> </a:t>
            </a:r>
            <a:r>
              <a:rPr lang="fr-FR" sz="4000" dirty="0" err="1"/>
              <a:t>context</a:t>
            </a:r>
            <a:r>
              <a:rPr lang="fr-FR" sz="4000" dirty="0"/>
              <a:t> of the </a:t>
            </a:r>
            <a:r>
              <a:rPr lang="fr-FR" sz="4000" dirty="0" err="1"/>
              <a:t>paper</a:t>
            </a:r>
            <a:r>
              <a:rPr lang="fr-FR" sz="4000" dirty="0"/>
              <a:t> and </a:t>
            </a:r>
            <a:r>
              <a:rPr lang="fr-FR" sz="4000" dirty="0" err="1"/>
              <a:t>explain</a:t>
            </a:r>
            <a:r>
              <a:rPr lang="fr-FR" sz="4000" dirty="0"/>
              <a:t> </a:t>
            </a:r>
            <a:r>
              <a:rPr lang="fr-FR" sz="4000" dirty="0" err="1"/>
              <a:t>why</a:t>
            </a:r>
            <a:r>
              <a:rPr lang="fr-FR" sz="4000" dirty="0"/>
              <a:t> </a:t>
            </a:r>
            <a:r>
              <a:rPr lang="fr-FR" sz="4000" dirty="0" err="1"/>
              <a:t>it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important to </a:t>
            </a:r>
            <a:r>
              <a:rPr lang="fr-FR" sz="4000" dirty="0" err="1"/>
              <a:t>work</a:t>
            </a:r>
            <a:r>
              <a:rPr lang="fr-FR" sz="4000" dirty="0"/>
              <a:t> on </a:t>
            </a:r>
            <a:r>
              <a:rPr lang="fr-FR" sz="4000" dirty="0" err="1"/>
              <a:t>this</a:t>
            </a:r>
            <a:r>
              <a:rPr lang="fr-FR" sz="4000" dirty="0"/>
              <a:t> topic (e.g., </a:t>
            </a:r>
            <a:r>
              <a:rPr lang="fr-FR" sz="4000" dirty="0" err="1"/>
              <a:t>faults</a:t>
            </a:r>
            <a:r>
              <a:rPr lang="fr-FR" sz="4000" dirty="0"/>
              <a:t> in </a:t>
            </a:r>
            <a:r>
              <a:rPr lang="fr-FR" sz="4000" dirty="0" err="1"/>
              <a:t>distributed</a:t>
            </a:r>
            <a:r>
              <a:rPr lang="fr-FR" sz="4000" dirty="0"/>
              <a:t> </a:t>
            </a:r>
            <a:r>
              <a:rPr lang="fr-FR" sz="4000" dirty="0" err="1"/>
              <a:t>systems</a:t>
            </a:r>
            <a:r>
              <a:rPr lang="fr-FR" sz="4000" dirty="0"/>
              <a:t>)</a:t>
            </a:r>
          </a:p>
          <a:p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GROWTH OF data volumes in industry and research poses tremendous opportunities, as well as tremendous computational challenges. As data sizes have outpaced the capabilities of single machines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24CD-A3F9-1B40-B8E2-8F6B46124446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046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addressed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(e.g., </a:t>
            </a:r>
            <a:r>
              <a:rPr lang="fr-FR" dirty="0" err="1"/>
              <a:t>dealing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selfish</a:t>
            </a:r>
            <a:r>
              <a:rPr lang="fr-FR" dirty="0"/>
              <a:t> </a:t>
            </a:r>
            <a:r>
              <a:rPr lang="fr-FR" dirty="0" err="1"/>
              <a:t>behaviours</a:t>
            </a:r>
            <a:r>
              <a:rPr lang="fr-FR" dirty="0"/>
              <a:t> in live streaming applications)</a:t>
            </a:r>
          </a:p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important to deal </a:t>
            </a:r>
            <a:r>
              <a:rPr lang="fr-FR" dirty="0" err="1"/>
              <a:t>with</a:t>
            </a:r>
            <a:r>
              <a:rPr lang="fr-FR" dirty="0"/>
              <a:t> (e.g., 5% of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selfishly</a:t>
            </a:r>
            <a:r>
              <a:rPr lang="fr-FR" dirty="0"/>
              <a:t> =&gt; 70% of </a:t>
            </a:r>
            <a:r>
              <a:rPr lang="fr-FR" dirty="0" err="1"/>
              <a:t>nodes</a:t>
            </a:r>
            <a:r>
              <a:rPr lang="fr-FR" dirty="0"/>
              <a:t>  can not visualise the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stream</a:t>
            </a:r>
            <a:r>
              <a:rPr lang="fr-FR" dirty="0"/>
              <a:t>)</a:t>
            </a:r>
          </a:p>
          <a:p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solutions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for </a:t>
            </a:r>
            <a:r>
              <a:rPr lang="fr-FR" dirty="0" err="1"/>
              <a:t>solving</a:t>
            </a:r>
            <a:r>
              <a:rPr lang="fr-FR" dirty="0"/>
              <a:t> the </a:t>
            </a:r>
            <a:r>
              <a:rPr lang="fr-FR" dirty="0" err="1"/>
              <a:t>problem</a:t>
            </a:r>
            <a:r>
              <a:rPr lang="fr-FR" dirty="0"/>
              <a:t> and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</a:t>
            </a:r>
            <a:r>
              <a:rPr lang="fr-FR" dirty="0" err="1"/>
              <a:t>satisfactory</a:t>
            </a:r>
            <a:r>
              <a:rPr lang="fr-FR" dirty="0"/>
              <a:t> solution 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24CD-A3F9-1B40-B8E2-8F6B4612444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954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dirty="0" err="1"/>
              <a:t>authors</a:t>
            </a:r>
            <a:r>
              <a:rPr lang="fr-FR" dirty="0"/>
              <a:t> propose to solve the </a:t>
            </a:r>
            <a:r>
              <a:rPr lang="fr-FR" dirty="0" err="1"/>
              <a:t>problem</a:t>
            </a:r>
            <a:r>
              <a:rPr lang="fr-FR" dirty="0"/>
              <a:t> (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includes</a:t>
            </a:r>
            <a:r>
              <a:rPr lang="fr-FR" dirty="0"/>
              <a:t> the architecture of the </a:t>
            </a:r>
            <a:r>
              <a:rPr lang="fr-FR" dirty="0" err="1"/>
              <a:t>proposed</a:t>
            </a:r>
            <a:r>
              <a:rPr lang="fr-FR" dirty="0"/>
              <a:t> system,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underlying</a:t>
            </a:r>
            <a:r>
              <a:rPr lang="fr-FR" dirty="0"/>
              <a:t> </a:t>
            </a:r>
            <a:r>
              <a:rPr lang="fr-FR" dirty="0" err="1"/>
              <a:t>protocols</a:t>
            </a:r>
            <a:r>
              <a:rPr lang="fr-FR" dirty="0"/>
              <a:t> if </a:t>
            </a:r>
            <a:r>
              <a:rPr lang="fr-FR" dirty="0" err="1"/>
              <a:t>any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Your</a:t>
            </a:r>
            <a:r>
              <a:rPr lang="fr-FR" dirty="0"/>
              <a:t> class mates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away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24CD-A3F9-1B40-B8E2-8F6B4612444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136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how the </a:t>
            </a:r>
            <a:r>
              <a:rPr lang="fr-FR" dirty="0" err="1"/>
              <a:t>proposed</a:t>
            </a:r>
            <a:r>
              <a:rPr lang="fr-FR" dirty="0"/>
              <a:t> solution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evaluated</a:t>
            </a:r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are the </a:t>
            </a:r>
            <a:r>
              <a:rPr lang="fr-FR" dirty="0" err="1"/>
              <a:t>competitors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compare </a:t>
            </a:r>
            <a:r>
              <a:rPr lang="fr-FR" dirty="0" err="1"/>
              <a:t>against</a:t>
            </a:r>
            <a:r>
              <a:rPr lang="fr-FR" dirty="0"/>
              <a:t>?</a:t>
            </a:r>
          </a:p>
          <a:p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run real </a:t>
            </a:r>
            <a:r>
              <a:rPr lang="fr-FR" dirty="0" err="1"/>
              <a:t>experiments</a:t>
            </a:r>
            <a:r>
              <a:rPr lang="fr-FR" dirty="0"/>
              <a:t> or simulations?</a:t>
            </a:r>
          </a:p>
          <a:p>
            <a:r>
              <a:rPr lang="fr-FR" dirty="0" err="1"/>
              <a:t>What</a:t>
            </a:r>
            <a:r>
              <a:rPr lang="fr-FR" dirty="0"/>
              <a:t> are the </a:t>
            </a:r>
            <a:r>
              <a:rPr lang="fr-FR" dirty="0" err="1"/>
              <a:t>workloads</a:t>
            </a:r>
            <a:r>
              <a:rPr lang="fr-FR" dirty="0"/>
              <a:t>/</a:t>
            </a:r>
            <a:r>
              <a:rPr lang="fr-FR" dirty="0" err="1"/>
              <a:t>datasets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?</a:t>
            </a:r>
          </a:p>
          <a:p>
            <a:r>
              <a:rPr lang="fr-FR" dirty="0" err="1"/>
              <a:t>What</a:t>
            </a:r>
            <a:r>
              <a:rPr lang="fr-FR" dirty="0"/>
              <a:t> are the main </a:t>
            </a:r>
            <a:r>
              <a:rPr lang="fr-FR" dirty="0" err="1"/>
              <a:t>results</a:t>
            </a:r>
            <a:r>
              <a:rPr lang="fr-FR" dirty="0"/>
              <a:t>?</a:t>
            </a:r>
          </a:p>
          <a:p>
            <a:r>
              <a:rPr lang="fr-FR" dirty="0"/>
              <a:t>Etc.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24CD-A3F9-1B40-B8E2-8F6B4612444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424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Discuss</a:t>
            </a:r>
            <a:r>
              <a:rPr lang="fr-FR" dirty="0"/>
              <a:t> the pros and cons of the </a:t>
            </a:r>
            <a:r>
              <a:rPr lang="fr-FR" dirty="0" err="1"/>
              <a:t>proposed</a:t>
            </a:r>
            <a:r>
              <a:rPr lang="fr-FR" dirty="0"/>
              <a:t> solution (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opinion, not the one of </a:t>
            </a:r>
            <a:r>
              <a:rPr lang="fr-FR" dirty="0" err="1"/>
              <a:t>ChatGPT</a:t>
            </a:r>
            <a:r>
              <a:rPr lang="fr-FR" dirty="0"/>
              <a:t>)</a:t>
            </a:r>
          </a:p>
          <a:p>
            <a:r>
              <a:rPr lang="fr-FR" dirty="0"/>
              <a:t>Is the </a:t>
            </a:r>
            <a:r>
              <a:rPr lang="fr-FR" dirty="0" err="1"/>
              <a:t>proposed</a:t>
            </a:r>
            <a:r>
              <a:rPr lang="fr-FR" dirty="0"/>
              <a:t> solution </a:t>
            </a:r>
            <a:r>
              <a:rPr lang="fr-FR" dirty="0" err="1"/>
              <a:t>used</a:t>
            </a:r>
            <a:r>
              <a:rPr lang="fr-FR" dirty="0"/>
              <a:t> in real life?</a:t>
            </a:r>
          </a:p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evolutions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proposed</a:t>
            </a:r>
            <a:r>
              <a:rPr lang="fr-FR" dirty="0"/>
              <a:t>? </a:t>
            </a:r>
          </a:p>
          <a:p>
            <a:r>
              <a:rPr lang="fr-FR" dirty="0" err="1"/>
              <a:t>What</a:t>
            </a:r>
            <a:r>
              <a:rPr lang="fr-FR" dirty="0"/>
              <a:t> are the open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topic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24CD-A3F9-1B40-B8E2-8F6B4612444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16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https://mindmajix.com/apache-spark-usecases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24CD-A3F9-1B40-B8E2-8F6B4612444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020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0FE91-383B-2449-BBC9-211ADA865296}" type="datetime1">
              <a:rPr lang="de-DE" smtClean="0"/>
              <a:t>18.01.24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29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0306-43B3-8245-A537-E5D8922E5840}" type="datetime1">
              <a:rPr lang="de-DE" smtClean="0"/>
              <a:t>18.01.24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7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00188-B1A7-F444-B5B2-D920372C9796}" type="datetime1">
              <a:rPr lang="de-DE" smtClean="0"/>
              <a:t>18.01.24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75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99E7-EB00-324E-A68D-C24CBEA16B3F}" type="datetime1">
              <a:rPr lang="de-DE" smtClean="0"/>
              <a:t>18.01.24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D214D3C-2621-0FB1-5305-7116A154186F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62845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9D5111D-8320-20D7-2BCD-C34A70DBE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2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AB4C-0E00-E94B-A9C2-BD6F5E2DF0F6}" type="datetime1">
              <a:rPr lang="de-DE" smtClean="0"/>
              <a:t>18.01.24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1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7870-B6C0-7645-82B8-76BF668F3899}" type="datetime1">
              <a:rPr lang="de-DE" smtClean="0"/>
              <a:t>18.01.24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42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2474-2C47-3843-9776-326AC5777371}" type="datetime1">
              <a:rPr lang="de-DE" smtClean="0"/>
              <a:t>18.01.24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30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2571-BDA6-5742-AA21-F9440893D8FD}" type="datetime1">
              <a:rPr lang="de-DE" smtClean="0"/>
              <a:t>18.01.24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977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7B68-AB3E-A241-9713-55090B3CD68A}" type="datetime1">
              <a:rPr lang="de-DE" smtClean="0"/>
              <a:t>18.01.24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6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ECA6-C2C6-EB47-B180-1C5894A27DB5}" type="datetime1">
              <a:rPr lang="de-DE" smtClean="0"/>
              <a:t>18.01.24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71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3D87-E506-F345-8666-05E63A112DEB}" type="datetime1">
              <a:rPr lang="de-DE" smtClean="0"/>
              <a:t>18.01.24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93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B8E3F-DA30-8C48-84C1-88CC6C050798}" type="datetime1">
              <a:rPr lang="de-DE" smtClean="0"/>
              <a:t>18.01.24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AD3A0-7BB3-AC43-8521-9A0371FD0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12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rashpanda-ai/Cloud-Computing-and-Big-Data-Applications/blob/main/PySpark_RDD_Operations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sz="5400" dirty="0" err="1"/>
              <a:t>Resilient</a:t>
            </a:r>
            <a:r>
              <a:rPr lang="fr-FR" sz="5400" dirty="0"/>
              <a:t> Distributed </a:t>
            </a:r>
            <a:r>
              <a:rPr lang="fr-FR" sz="5400" dirty="0" err="1"/>
              <a:t>Datasets</a:t>
            </a:r>
            <a:r>
              <a:rPr lang="fr-FR" sz="5400" dirty="0"/>
              <a:t>: A </a:t>
            </a:r>
            <a:r>
              <a:rPr lang="fr-FR" sz="5400" dirty="0" err="1"/>
              <a:t>Fault-Tolerant</a:t>
            </a:r>
            <a:r>
              <a:rPr lang="fr-FR" sz="5400" dirty="0"/>
              <a:t> Abstraction for In-Memory Cluster </a:t>
            </a:r>
            <a:r>
              <a:rPr lang="fr-FR" sz="5400" dirty="0" err="1"/>
              <a:t>Computing</a:t>
            </a:r>
            <a:r>
              <a:rPr lang="fr-FR" sz="5400" dirty="0"/>
              <a:t> </a:t>
            </a:r>
            <a:br>
              <a:rPr lang="fr-FR" sz="3600" dirty="0"/>
            </a:br>
            <a:r>
              <a:rPr lang="fr-FR" sz="3600" dirty="0"/>
              <a:t>Kevin | Jonas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/>
              <a:t>Zaharia</a:t>
            </a:r>
            <a:r>
              <a:rPr lang="fr-FR" dirty="0"/>
              <a:t>, </a:t>
            </a:r>
            <a:r>
              <a:rPr lang="fr-FR" dirty="0" err="1"/>
              <a:t>Matei</a:t>
            </a:r>
            <a:r>
              <a:rPr lang="fr-FR" dirty="0"/>
              <a:t> &amp; </a:t>
            </a:r>
            <a:r>
              <a:rPr lang="fr-FR" dirty="0" err="1"/>
              <a:t>Chowdhury</a:t>
            </a:r>
            <a:r>
              <a:rPr lang="fr-FR" dirty="0"/>
              <a:t>, </a:t>
            </a:r>
            <a:r>
              <a:rPr lang="fr-FR" dirty="0" err="1"/>
              <a:t>Mosharaf</a:t>
            </a:r>
            <a:r>
              <a:rPr lang="fr-FR" dirty="0"/>
              <a:t> &amp; </a:t>
            </a:r>
            <a:r>
              <a:rPr lang="fr-FR" dirty="0" err="1"/>
              <a:t>Das</a:t>
            </a:r>
            <a:r>
              <a:rPr lang="fr-FR" dirty="0"/>
              <a:t>, </a:t>
            </a:r>
            <a:r>
              <a:rPr lang="fr-FR" dirty="0" err="1"/>
              <a:t>Tathagata</a:t>
            </a:r>
            <a:r>
              <a:rPr lang="fr-FR" dirty="0"/>
              <a:t> &amp; Dave, </a:t>
            </a:r>
            <a:r>
              <a:rPr lang="fr-FR" dirty="0" err="1"/>
              <a:t>Ankur</a:t>
            </a:r>
            <a:r>
              <a:rPr lang="fr-FR" dirty="0"/>
              <a:t> &amp; Ma, Justin &amp; </a:t>
            </a:r>
            <a:r>
              <a:rPr lang="fr-FR" dirty="0" err="1"/>
              <a:t>McCauley</a:t>
            </a:r>
            <a:r>
              <a:rPr lang="fr-FR" dirty="0"/>
              <a:t>, Murphy &amp; Franklin, Michael &amp; </a:t>
            </a:r>
            <a:r>
              <a:rPr lang="fr-FR" dirty="0" err="1"/>
              <a:t>Shenker</a:t>
            </a:r>
            <a:r>
              <a:rPr lang="fr-FR" dirty="0"/>
              <a:t>, Scott &amp; </a:t>
            </a:r>
            <a:r>
              <a:rPr lang="fr-FR" dirty="0" err="1"/>
              <a:t>Stoica</a:t>
            </a:r>
            <a:r>
              <a:rPr lang="fr-FR" dirty="0"/>
              <a:t>, Ion. (2012). </a:t>
            </a:r>
            <a:r>
              <a:rPr lang="fr-FR" dirty="0" err="1"/>
              <a:t>Resilient</a:t>
            </a:r>
            <a:r>
              <a:rPr lang="fr-FR" dirty="0"/>
              <a:t>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: A </a:t>
            </a:r>
            <a:r>
              <a:rPr lang="fr-FR" dirty="0" err="1"/>
              <a:t>fault-tolerant</a:t>
            </a:r>
            <a:r>
              <a:rPr lang="fr-FR" dirty="0"/>
              <a:t> abstraction for in-memory cluster </a:t>
            </a:r>
            <a:r>
              <a:rPr lang="fr-FR" dirty="0" err="1"/>
              <a:t>computing</a:t>
            </a:r>
            <a:r>
              <a:rPr lang="fr-FR" dirty="0"/>
              <a:t>. </a:t>
            </a:r>
            <a:r>
              <a:rPr lang="fr-FR" dirty="0" err="1"/>
              <a:t>Proceedings</a:t>
            </a:r>
            <a:r>
              <a:rPr lang="fr-FR" dirty="0"/>
              <a:t> of the 9th USENIX </a:t>
            </a:r>
            <a:r>
              <a:rPr lang="fr-FR" dirty="0" err="1"/>
              <a:t>Conference</a:t>
            </a:r>
            <a:r>
              <a:rPr lang="fr-FR" dirty="0"/>
              <a:t> on </a:t>
            </a:r>
            <a:r>
              <a:rPr lang="fr-FR" dirty="0" err="1"/>
              <a:t>Networked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Design and </a:t>
            </a:r>
            <a:r>
              <a:rPr lang="fr-FR" dirty="0" err="1"/>
              <a:t>Implementation</a:t>
            </a:r>
            <a:r>
              <a:rPr lang="fr-FR" dirty="0"/>
              <a:t>. 2-2.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AD32B-BCBE-24CB-C5C5-77EBF826BBDE}"/>
              </a:ext>
            </a:extLst>
          </p:cNvPr>
          <p:cNvSpPr txBox="1"/>
          <p:nvPr/>
        </p:nvSpPr>
        <p:spPr>
          <a:xfrm>
            <a:off x="2257425" y="5550971"/>
            <a:ext cx="738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www.usenix.org</a:t>
            </a:r>
            <a:r>
              <a:rPr lang="en-GB" dirty="0">
                <a:solidFill>
                  <a:schemeClr val="bg1"/>
                </a:solidFill>
              </a:rPr>
              <a:t>/system/files/conference/nsdi12/nsdi12-final138.pdf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53CAA-3274-B859-B1CF-9E0EB3E5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729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 and cons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E77144-A1FF-9981-F0F2-1D1710A54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MLib</a:t>
            </a:r>
            <a:endParaRPr lang="en-GB" dirty="0"/>
          </a:p>
          <a:p>
            <a:r>
              <a:rPr lang="en-GB" dirty="0"/>
              <a:t>SQL</a:t>
            </a:r>
          </a:p>
          <a:p>
            <a:r>
              <a:rPr lang="en-GB" dirty="0"/>
              <a:t>Streaming</a:t>
            </a:r>
          </a:p>
          <a:p>
            <a:r>
              <a:rPr lang="en-GB" dirty="0" err="1"/>
              <a:t>GraphX</a:t>
            </a:r>
            <a:endParaRPr lang="en-GB" dirty="0"/>
          </a:p>
          <a:p>
            <a:endParaRPr lang="en-GB" dirty="0"/>
          </a:p>
          <a:p>
            <a:r>
              <a:rPr lang="en-GB" dirty="0"/>
              <a:t>Active community</a:t>
            </a:r>
          </a:p>
          <a:p>
            <a:r>
              <a:rPr lang="en-GB" dirty="0"/>
              <a:t>Open Source framework innovations</a:t>
            </a:r>
          </a:p>
          <a:p>
            <a:r>
              <a:rPr lang="en-GB" dirty="0"/>
              <a:t>Developer-Friendly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FBF7FC-6E11-9C8E-796C-C3595EB0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5" y="1842027"/>
            <a:ext cx="5969000" cy="317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907D4-3A59-3CA3-3717-DBCA2D08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83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 and cons</a:t>
            </a:r>
          </a:p>
        </p:txBody>
      </p:sp>
      <p:pic>
        <p:nvPicPr>
          <p:cNvPr id="1026" name="Picture 2" descr="What are the Limitations of Apache Spark? - Whizlabs Blog">
            <a:extLst>
              <a:ext uri="{FF2B5EF4-FFF2-40B4-BE49-F238E27FC236}">
                <a16:creationId xmlns:a16="http://schemas.microsoft.com/office/drawing/2014/main" id="{1BB459D9-D922-4C6C-B261-2C2D8241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63" y="1690688"/>
            <a:ext cx="8552826" cy="481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11B50-D543-2F36-5245-4E7FAEC8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3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</a:t>
            </a:r>
          </a:p>
        </p:txBody>
      </p:sp>
      <p:pic>
        <p:nvPicPr>
          <p:cNvPr id="7" name="Content Placeholder 6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21AC7320-1C6E-5795-A6FC-418591F67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7663" y="1813560"/>
            <a:ext cx="8350737" cy="41631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3118E-CFB9-76BC-9941-A176F569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85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</a:t>
            </a:r>
          </a:p>
        </p:txBody>
      </p:sp>
      <p:pic>
        <p:nvPicPr>
          <p:cNvPr id="7" name="Content Placeholder 6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21AC7320-1C6E-5795-A6FC-418591F67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632" y="2078958"/>
            <a:ext cx="8350737" cy="4163124"/>
          </a:xfrm>
        </p:spPr>
      </p:pic>
      <p:pic>
        <p:nvPicPr>
          <p:cNvPr id="4" name="Picture 3" descr="A graph of numbers and numbers&#10;&#10;Description automatically generated">
            <a:extLst>
              <a:ext uri="{FF2B5EF4-FFF2-40B4-BE49-F238E27FC236}">
                <a16:creationId xmlns:a16="http://schemas.microsoft.com/office/drawing/2014/main" id="{0DFA8D2C-762D-FF54-512E-CBC03BE9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32" y="2078958"/>
            <a:ext cx="8579728" cy="45450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6167A-51E3-444F-E762-5A2806B5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88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</a:t>
            </a:r>
          </a:p>
        </p:txBody>
      </p:sp>
      <p:pic>
        <p:nvPicPr>
          <p:cNvPr id="8" name="Content Placeholder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19E1070-9976-E912-3B4F-0FBD5B150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288" y="2301875"/>
            <a:ext cx="9295423" cy="4191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89BD0-76DF-F995-35BE-47EAF10B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90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&amp; Future </a:t>
            </a:r>
            <a:r>
              <a:rPr lang="fr-FR" dirty="0" err="1"/>
              <a:t>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416175"/>
            <a:ext cx="10515600" cy="4351338"/>
          </a:xfrm>
        </p:spPr>
        <p:txBody>
          <a:bodyPr/>
          <a:lstStyle/>
          <a:p>
            <a:r>
              <a:rPr lang="fr-FR" dirty="0" err="1"/>
              <a:t>Interesting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, and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 err="1"/>
              <a:t>Expensive</a:t>
            </a:r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for social media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fraud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.</a:t>
            </a:r>
          </a:p>
          <a:p>
            <a:r>
              <a:rPr lang="fr-FR" dirty="0"/>
              <a:t>Interactive data </a:t>
            </a:r>
            <a:r>
              <a:rPr lang="fr-FR" dirty="0" err="1"/>
              <a:t>mining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Spark in the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35BDA-8431-9483-392B-070B47008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3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1901-DFF0-473C-A750-441ECD2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Spark ?</a:t>
            </a:r>
          </a:p>
        </p:txBody>
      </p:sp>
      <p:pic>
        <p:nvPicPr>
          <p:cNvPr id="2050" name="Picture 2" descr="About Netflix - Company Assets">
            <a:extLst>
              <a:ext uri="{FF2B5EF4-FFF2-40B4-BE49-F238E27FC236}">
                <a16:creationId xmlns:a16="http://schemas.microsoft.com/office/drawing/2014/main" id="{4BA8B9F0-E52E-494C-A462-16DF1005BF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42" y="1803432"/>
            <a:ext cx="2098451" cy="20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TripAdvisor Logo in SVG Vector or PNG File Format ...">
            <a:extLst>
              <a:ext uri="{FF2B5EF4-FFF2-40B4-BE49-F238E27FC236}">
                <a16:creationId xmlns:a16="http://schemas.microsoft.com/office/drawing/2014/main" id="{DF074607-3EB1-4082-99A1-D0DC492F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6" y="3846734"/>
            <a:ext cx="4083844" cy="272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yFitnessPal - Wikipedia">
            <a:extLst>
              <a:ext uri="{FF2B5EF4-FFF2-40B4-BE49-F238E27FC236}">
                <a16:creationId xmlns:a16="http://schemas.microsoft.com/office/drawing/2014/main" id="{AEE9A6CA-3C3E-4AE4-9E9A-6873F9F76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710" y="1748283"/>
            <a:ext cx="2098451" cy="20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 de l'application Alibaba PNG transparents - StickPNG">
            <a:extLst>
              <a:ext uri="{FF2B5EF4-FFF2-40B4-BE49-F238E27FC236}">
                <a16:creationId xmlns:a16="http://schemas.microsoft.com/office/drawing/2014/main" id="{B26B4785-F2FD-45A7-B003-215DE849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55" y="3901883"/>
            <a:ext cx="2899363" cy="266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6358B9C-AF72-44EE-A385-68F01B03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482" y="1737369"/>
            <a:ext cx="4853367" cy="211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EF6F1E1-B879-4F67-A578-4F2CC6DC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563" y="3855202"/>
            <a:ext cx="2722562" cy="27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45FF6-353A-D4D8-70F8-A7E268872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57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5767F-DB88-9F3F-6520-2C65ECFC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394ED-D6D8-20B2-47B2-72FF0DA143DA}"/>
              </a:ext>
            </a:extLst>
          </p:cNvPr>
          <p:cNvSpPr txBox="1"/>
          <p:nvPr/>
        </p:nvSpPr>
        <p:spPr>
          <a:xfrm rot="16200000">
            <a:off x="9135436" y="4080753"/>
            <a:ext cx="480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Source: </a:t>
            </a:r>
            <a:r>
              <a:rPr lang="en-GB" dirty="0"/>
              <a:t>https://</a:t>
            </a:r>
            <a:r>
              <a:rPr lang="en-GB" dirty="0" err="1"/>
              <a:t>dl.acm.org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/10.1145/2934664</a:t>
            </a:r>
            <a:endParaRPr lang="en-DE" dirty="0"/>
          </a:p>
        </p:txBody>
      </p:sp>
      <p:pic>
        <p:nvPicPr>
          <p:cNvPr id="11" name="Picture 10" descr="A group of logos with text&#10;&#10;Description automatically generated">
            <a:extLst>
              <a:ext uri="{FF2B5EF4-FFF2-40B4-BE49-F238E27FC236}">
                <a16:creationId xmlns:a16="http://schemas.microsoft.com/office/drawing/2014/main" id="{3B3BE9D8-9122-9289-E3E4-24655A5B8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2417569"/>
            <a:ext cx="5219700" cy="369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0F83D7-D644-6E2E-CAE7-53FC6470A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4" t="2899" r="52974" b="30724"/>
          <a:stretch/>
        </p:blipFill>
        <p:spPr>
          <a:xfrm rot="16200000">
            <a:off x="3656207" y="-884387"/>
            <a:ext cx="4879588" cy="103731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01CA5-7D01-66C3-D366-7DAD534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Statement</a:t>
            </a:r>
            <a:r>
              <a:rPr lang="fr-FR" dirty="0"/>
              <a:t> and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376A-3A67-0749-F83E-87C556CA8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122" name="Picture 2" descr="MapReduce : comment l'utiliser pour le Big Data ?">
            <a:extLst>
              <a:ext uri="{FF2B5EF4-FFF2-40B4-BE49-F238E27FC236}">
                <a16:creationId xmlns:a16="http://schemas.microsoft.com/office/drawing/2014/main" id="{E88BA8C1-CF97-6D6B-3A2A-CEE16AAC8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4590"/>
            <a:ext cx="7531331" cy="413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29EDA-865B-9781-504E-BAB28AE32F35}"/>
              </a:ext>
            </a:extLst>
          </p:cNvPr>
          <p:cNvSpPr txBox="1"/>
          <p:nvPr/>
        </p:nvSpPr>
        <p:spPr>
          <a:xfrm>
            <a:off x="714894" y="6320848"/>
            <a:ext cx="452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Source: </a:t>
            </a:r>
            <a:r>
              <a:rPr lang="en-GB" dirty="0"/>
              <a:t>https://</a:t>
            </a:r>
            <a:r>
              <a:rPr lang="en-GB" dirty="0" err="1"/>
              <a:t>datascientest.com</a:t>
            </a:r>
            <a:r>
              <a:rPr lang="en-GB" dirty="0"/>
              <a:t>/</a:t>
            </a:r>
            <a:r>
              <a:rPr lang="en-GB" dirty="0" err="1"/>
              <a:t>mapreduce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0A4F1-BBC2-7541-0435-2EDA706CE7F5}"/>
              </a:ext>
            </a:extLst>
          </p:cNvPr>
          <p:cNvSpPr txBox="1"/>
          <p:nvPr/>
        </p:nvSpPr>
        <p:spPr>
          <a:xfrm>
            <a:off x="714894" y="6320848"/>
            <a:ext cx="70308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Source: </a:t>
            </a:r>
            <a:r>
              <a:rPr lang="en-GB" dirty="0"/>
              <a:t>https://</a:t>
            </a:r>
            <a:r>
              <a:rPr lang="en-GB" dirty="0" err="1"/>
              <a:t>stanford.edu</a:t>
            </a:r>
            <a:r>
              <a:rPr lang="en-GB" dirty="0"/>
              <a:t>/~</a:t>
            </a:r>
            <a:r>
              <a:rPr lang="en-GB" dirty="0" err="1"/>
              <a:t>rezab</a:t>
            </a:r>
            <a:r>
              <a:rPr lang="en-GB" dirty="0"/>
              <a:t>/</a:t>
            </a:r>
            <a:r>
              <a:rPr lang="en-GB" dirty="0" err="1"/>
              <a:t>sparkclass</a:t>
            </a:r>
            <a:r>
              <a:rPr lang="en-GB" dirty="0"/>
              <a:t>/slides/</a:t>
            </a:r>
            <a:r>
              <a:rPr lang="en-GB" dirty="0" err="1"/>
              <a:t>itas_workshop.pdf</a:t>
            </a:r>
            <a:endParaRPr lang="en-DE" dirty="0"/>
          </a:p>
        </p:txBody>
      </p:sp>
      <p:pic>
        <p:nvPicPr>
          <p:cNvPr id="10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00F10B42-30AC-CEF2-53F8-E4222683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94" y="1825625"/>
            <a:ext cx="7901683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AECE-180B-AC1F-4092-0C1FE935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2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Contribution: </a:t>
            </a:r>
            <a:r>
              <a:rPr lang="fr-FR" dirty="0" err="1"/>
              <a:t>RDDs</a:t>
            </a:r>
            <a:endParaRPr lang="fr-F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9AD248-2837-A730-86CA-F037C4B7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Resilient Distributed Datasets (RDDs)</a:t>
            </a:r>
          </a:p>
          <a:p>
            <a:pPr>
              <a:lnSpc>
                <a:spcPct val="200000"/>
              </a:lnSpc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Immutable</a:t>
            </a:r>
          </a:p>
          <a:p>
            <a:pPr>
              <a:lnSpc>
                <a:spcPct val="200000"/>
              </a:lnSpc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Resilient</a:t>
            </a:r>
          </a:p>
          <a:p>
            <a:pPr>
              <a:lnSpc>
                <a:spcPct val="200000"/>
              </a:lnSpc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Distributed</a:t>
            </a:r>
          </a:p>
          <a:p>
            <a:pPr>
              <a:lnSpc>
                <a:spcPct val="200000"/>
              </a:lnSpc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Fault-Tolerant</a:t>
            </a:r>
          </a:p>
          <a:p>
            <a:pPr>
              <a:lnSpc>
                <a:spcPct val="200000"/>
              </a:lnSpc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lazily evaluated</a:t>
            </a:r>
            <a:endParaRPr lang="en-DE" dirty="0"/>
          </a:p>
        </p:txBody>
      </p:sp>
      <p:pic>
        <p:nvPicPr>
          <p:cNvPr id="13" name="Picture 12" descr="A diagram of a computer server&#10;&#10;Description automatically generated">
            <a:extLst>
              <a:ext uri="{FF2B5EF4-FFF2-40B4-BE49-F238E27FC236}">
                <a16:creationId xmlns:a16="http://schemas.microsoft.com/office/drawing/2014/main" id="{E36815C9-A66F-4090-35DA-8646E44A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943099"/>
            <a:ext cx="5810250" cy="37249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01C7B-BA85-BC56-9DD6-A8772358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2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Contribution: </a:t>
            </a:r>
            <a:r>
              <a:rPr lang="fr-FR" dirty="0" err="1"/>
              <a:t>RDDs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D0A92-0CCF-7D38-B03D-F537FADB7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14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RDD Representation:</a:t>
            </a:r>
          </a:p>
          <a:p>
            <a:r>
              <a:rPr lang="en-GB" dirty="0"/>
              <a:t>a set of partitions, which are atomic pieces of the dataset; </a:t>
            </a:r>
          </a:p>
          <a:p>
            <a:r>
              <a:rPr lang="en-GB" dirty="0"/>
              <a:t>a set of dependencies on parent RDDs; </a:t>
            </a:r>
          </a:p>
          <a:p>
            <a:r>
              <a:rPr lang="en-GB" dirty="0"/>
              <a:t>a function for computing the dataset based on its parents; </a:t>
            </a:r>
          </a:p>
          <a:p>
            <a:r>
              <a:rPr lang="en-GB" dirty="0"/>
              <a:t>metadata about its partitioning scheme </a:t>
            </a:r>
          </a:p>
          <a:p>
            <a:r>
              <a:rPr lang="en-GB" dirty="0"/>
              <a:t>data placement.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135712AF-4882-F23A-47E6-CAD64E83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940" y="2203450"/>
            <a:ext cx="5170079" cy="28673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B2E38E-E415-3AC0-55B2-D5FB57D3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01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Contribution: </a:t>
            </a:r>
            <a:r>
              <a:rPr lang="fr-FR" dirty="0" err="1"/>
              <a:t>RDDs</a:t>
            </a:r>
            <a:endParaRPr lang="fr-FR" dirty="0"/>
          </a:p>
        </p:txBody>
      </p:sp>
      <p:pic>
        <p:nvPicPr>
          <p:cNvPr id="7" name="Content Placeholder 6" descr="A table of text with black and white text&#10;&#10;Description automatically generated">
            <a:extLst>
              <a:ext uri="{FF2B5EF4-FFF2-40B4-BE49-F238E27FC236}">
                <a16:creationId xmlns:a16="http://schemas.microsoft.com/office/drawing/2014/main" id="{F325324C-86DB-06DC-0C77-D1E69F346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952" y="1825625"/>
            <a:ext cx="9926095" cy="4351338"/>
          </a:xfrm>
        </p:spPr>
      </p:pic>
      <p:pic>
        <p:nvPicPr>
          <p:cNvPr id="9" name="Picture 8" descr="A blue rectangle with white 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1EC22D4-98D8-2688-6199-D49BED43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75" y="1690688"/>
            <a:ext cx="2697364" cy="8182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D4FB4-49F3-B76B-2F33-1436CABF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54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Contribution: </a:t>
            </a:r>
            <a:r>
              <a:rPr lang="fr-FR" dirty="0" err="1"/>
              <a:t>RDDs</a:t>
            </a:r>
            <a:endParaRPr lang="fr-FR" dirty="0"/>
          </a:p>
        </p:txBody>
      </p:sp>
      <p:pic>
        <p:nvPicPr>
          <p:cNvPr id="9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EA7BADDF-7868-DED6-967E-4AE5D3300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18" r="45439"/>
          <a:stretch/>
        </p:blipFill>
        <p:spPr>
          <a:xfrm>
            <a:off x="645320" y="1825625"/>
            <a:ext cx="1531349" cy="2432895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BB1FDE2-9CB6-B62F-596C-F59B482CB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1"/>
          <a:stretch/>
        </p:blipFill>
        <p:spPr bwMode="auto">
          <a:xfrm>
            <a:off x="3080109" y="1825625"/>
            <a:ext cx="6031782" cy="39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F24A5-E547-90B4-9C1C-CB15648F8D75}"/>
              </a:ext>
            </a:extLst>
          </p:cNvPr>
          <p:cNvSpPr txBox="1"/>
          <p:nvPr/>
        </p:nvSpPr>
        <p:spPr>
          <a:xfrm>
            <a:off x="714894" y="6464365"/>
            <a:ext cx="809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Source: </a:t>
            </a:r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shagun</a:t>
            </a:r>
            <a:r>
              <a:rPr lang="en-GB" dirty="0"/>
              <a:t>/resilient-distributed-datasets-97c28c3a9411</a:t>
            </a:r>
            <a:endParaRPr lang="en-DE" dirty="0"/>
          </a:p>
        </p:txBody>
      </p:sp>
      <p:pic>
        <p:nvPicPr>
          <p:cNvPr id="10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68625CB8-F94A-1625-C3B1-67DCC4B0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99" t="20033"/>
          <a:stretch/>
        </p:blipFill>
        <p:spPr>
          <a:xfrm>
            <a:off x="922047" y="4219936"/>
            <a:ext cx="1254622" cy="2244429"/>
          </a:xfrm>
          <a:prstGeom prst="rect">
            <a:avLst/>
          </a:prstGeom>
        </p:spPr>
      </p:pic>
      <p:pic>
        <p:nvPicPr>
          <p:cNvPr id="12" name="Picture 11" descr="A diagram of a group by key&#10;&#10;Description automatically generated">
            <a:extLst>
              <a:ext uri="{FF2B5EF4-FFF2-40B4-BE49-F238E27FC236}">
                <a16:creationId xmlns:a16="http://schemas.microsoft.com/office/drawing/2014/main" id="{39CFFB3B-A2FE-0FCB-BAA7-7DF38439F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01"/>
          <a:stretch/>
        </p:blipFill>
        <p:spPr>
          <a:xfrm>
            <a:off x="9766300" y="3004281"/>
            <a:ext cx="1587500" cy="24313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9E223-D65A-7ACC-CBE6-325EC0C0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58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Contribution: </a:t>
            </a:r>
            <a:r>
              <a:rPr lang="fr-FR" dirty="0" err="1"/>
              <a:t>RDDs</a:t>
            </a:r>
            <a:endParaRPr lang="fr-FR" dirty="0"/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3C87407E-B286-6AF4-14B6-27EFDB8A2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958041"/>
            <a:ext cx="6187440" cy="423245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86CE1-B31E-4304-1F6D-9EA5CCB0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2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 and cons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4B1360-542C-5008-83D5-9F157D1D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2334679"/>
            <a:ext cx="5969000" cy="317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5BD2B-AACD-B968-C7D4-F8990C242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0400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To learn it you just need to know how to code in one of these languages :</a:t>
            </a:r>
          </a:p>
          <a:p>
            <a:pPr lvl="0"/>
            <a:r>
              <a:rPr lang="en-GB" dirty="0"/>
              <a:t>Java</a:t>
            </a:r>
          </a:p>
          <a:p>
            <a:pPr lvl="0"/>
            <a:r>
              <a:rPr lang="en-GB" dirty="0"/>
              <a:t>Python</a:t>
            </a:r>
          </a:p>
          <a:p>
            <a:pPr lvl="0"/>
            <a:r>
              <a:rPr lang="en-GB" dirty="0"/>
              <a:t>Scala</a:t>
            </a:r>
            <a:br>
              <a:rPr lang="en-GB" dirty="0"/>
            </a:b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It is Polyglot and have built-in libraries that help the process !</a:t>
            </a:r>
          </a:p>
          <a:p>
            <a:pPr marL="0" lvl="0" indent="0">
              <a:buNone/>
            </a:pP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0F2CDC-58A4-9215-9713-9B9EE7BD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2152246"/>
            <a:ext cx="6163225" cy="335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E4980-05F9-B6B0-8F0F-B69FDDD9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D3A0-7BB3-AC43-8521-9A0371FD006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50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77934</TotalTime>
  <Words>608</Words>
  <Application>Microsoft Macintosh PowerPoint</Application>
  <PresentationFormat>Widescreen</PresentationFormat>
  <Paragraphs>97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Thème Office</vt:lpstr>
      <vt:lpstr>Resilient Distributed Datasets: A Fault-Tolerant Abstraction for In-Memory Cluster Computing  Kevin | Jonas</vt:lpstr>
      <vt:lpstr>Context and Motivation</vt:lpstr>
      <vt:lpstr>Problem Statement and related work</vt:lpstr>
      <vt:lpstr>Contribution: RDDs</vt:lpstr>
      <vt:lpstr>Contribution: RDDs</vt:lpstr>
      <vt:lpstr>Contribution: RDDs</vt:lpstr>
      <vt:lpstr>Contribution: RDDs</vt:lpstr>
      <vt:lpstr>Contribution: RDDs</vt:lpstr>
      <vt:lpstr>Pros and cons</vt:lpstr>
      <vt:lpstr>Pros and cons</vt:lpstr>
      <vt:lpstr>Pros and cons</vt:lpstr>
      <vt:lpstr>Evaluation</vt:lpstr>
      <vt:lpstr>Evaluation</vt:lpstr>
      <vt:lpstr>Evaluation</vt:lpstr>
      <vt:lpstr>Conclusion &amp; Future Work</vt:lpstr>
      <vt:lpstr>Who uses Spark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Sonia Ben Mokhtar</dc:creator>
  <cp:lastModifiedBy>Gottal, Jonas</cp:lastModifiedBy>
  <cp:revision>15</cp:revision>
  <dcterms:created xsi:type="dcterms:W3CDTF">2016-12-15T11:01:02Z</dcterms:created>
  <dcterms:modified xsi:type="dcterms:W3CDTF">2024-01-18T14:00:44Z</dcterms:modified>
</cp:coreProperties>
</file>